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751" r:id="rId2"/>
    <p:sldId id="648" r:id="rId3"/>
    <p:sldId id="649" r:id="rId4"/>
    <p:sldId id="734" r:id="rId5"/>
    <p:sldId id="739" r:id="rId6"/>
    <p:sldId id="650" r:id="rId7"/>
    <p:sldId id="651" r:id="rId8"/>
    <p:sldId id="652" r:id="rId9"/>
    <p:sldId id="653" r:id="rId10"/>
    <p:sldId id="654" r:id="rId11"/>
    <p:sldId id="655" r:id="rId12"/>
    <p:sldId id="656" r:id="rId13"/>
    <p:sldId id="657" r:id="rId14"/>
    <p:sldId id="658" r:id="rId15"/>
    <p:sldId id="659" r:id="rId16"/>
    <p:sldId id="660" r:id="rId17"/>
    <p:sldId id="662" r:id="rId18"/>
    <p:sldId id="663" r:id="rId19"/>
    <p:sldId id="712" r:id="rId20"/>
    <p:sldId id="713" r:id="rId21"/>
    <p:sldId id="714" r:id="rId22"/>
    <p:sldId id="715" r:id="rId23"/>
    <p:sldId id="716" r:id="rId24"/>
    <p:sldId id="717" r:id="rId25"/>
    <p:sldId id="718" r:id="rId26"/>
    <p:sldId id="665" r:id="rId27"/>
    <p:sldId id="666" r:id="rId28"/>
    <p:sldId id="720" r:id="rId29"/>
    <p:sldId id="721" r:id="rId30"/>
    <p:sldId id="738" r:id="rId31"/>
    <p:sldId id="722" r:id="rId32"/>
    <p:sldId id="753" r:id="rId33"/>
    <p:sldId id="723" r:id="rId34"/>
    <p:sldId id="724" r:id="rId35"/>
    <p:sldId id="725" r:id="rId36"/>
    <p:sldId id="671" r:id="rId37"/>
    <p:sldId id="755" r:id="rId38"/>
    <p:sldId id="726" r:id="rId39"/>
    <p:sldId id="727" r:id="rId40"/>
    <p:sldId id="728" r:id="rId41"/>
    <p:sldId id="729" r:id="rId42"/>
    <p:sldId id="678" r:id="rId43"/>
    <p:sldId id="677" r:id="rId44"/>
    <p:sldId id="754" r:id="rId45"/>
    <p:sldId id="733" r:id="rId46"/>
    <p:sldId id="756"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6" autoAdjust="0"/>
    <p:restoredTop sz="91575" autoAdjust="0"/>
  </p:normalViewPr>
  <p:slideViewPr>
    <p:cSldViewPr snapToGrid="0">
      <p:cViewPr>
        <p:scale>
          <a:sx n="150" d="100"/>
          <a:sy n="150" d="100"/>
        </p:scale>
        <p:origin x="-88" y="-10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8/13/23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8/13/23</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8/13/23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8/13/23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8/13/23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8/13/23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8/13/23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8/13/23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8/13/23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8/13/23</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8/13/23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8/13/23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8/13/23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llm-ta.vercel.app/"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llmaid.com/" TargetMode="Externa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TM Basics</a:t>
            </a:r>
          </a:p>
        </p:txBody>
      </p:sp>
      <p:sp>
        <p:nvSpPr>
          <p:cNvPr id="4" name="Date Placeholder 3"/>
          <p:cNvSpPr>
            <a:spLocks noGrp="1"/>
          </p:cNvSpPr>
          <p:nvPr>
            <p:ph type="dt" sz="half" idx="10"/>
          </p:nvPr>
        </p:nvSpPr>
        <p:spPr/>
        <p:txBody>
          <a:bodyPr/>
          <a:lstStyle/>
          <a:p>
            <a:fld id="{5738B90E-0779-4C36-915C-6F05FCD89456}" type="datetime1">
              <a:rPr lang="en-US" smtClean="0"/>
              <a:t>8/13/23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7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8/13/23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cxnSp>
        <p:nvCxnSpPr>
          <p:cNvPr id="12" name="Straight Connector 11">
            <a:extLst>
              <a:ext uri="{FF2B5EF4-FFF2-40B4-BE49-F238E27FC236}">
                <a16:creationId xmlns:a16="http://schemas.microsoft.com/office/drawing/2014/main" id="{D3253A51-4DAE-604D-A337-E70F9DA71D7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5E47EA-B6E5-C041-A063-9EACBFE796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35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2" name="Straight Connector 21">
            <a:extLst>
              <a:ext uri="{FF2B5EF4-FFF2-40B4-BE49-F238E27FC236}">
                <a16:creationId xmlns:a16="http://schemas.microsoft.com/office/drawing/2014/main" id="{81AFF96D-B4E5-CA40-9FB9-29A6724DA4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683D1B-4DF0-5F44-AF90-FB1C8906528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8/13/23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298961"/>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254335"/>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252007"/>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254335"/>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254335"/>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681067"/>
            <a:ext cx="2905774" cy="593998"/>
          </a:xfrm>
          <a:prstGeom prst="rect">
            <a:avLst/>
          </a:prstGeom>
        </p:spPr>
      </p:pic>
      <p:cxnSp>
        <p:nvCxnSpPr>
          <p:cNvPr id="18" name="Straight Connector 17">
            <a:extLst>
              <a:ext uri="{FF2B5EF4-FFF2-40B4-BE49-F238E27FC236}">
                <a16:creationId xmlns:a16="http://schemas.microsoft.com/office/drawing/2014/main" id="{47E25749-8986-D74A-9A27-6F95F62302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13D5C-9EA3-C249-BC2C-9FF6B8B46A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8/13/23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50969"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Beyond generation, other factors like socio-economic, gender &amp; demographic makeup impact expression.</a:t>
            </a:r>
          </a:p>
        </p:txBody>
      </p:sp>
      <p:cxnSp>
        <p:nvCxnSpPr>
          <p:cNvPr id="14" name="Straight Connector 13">
            <a:extLst>
              <a:ext uri="{FF2B5EF4-FFF2-40B4-BE49-F238E27FC236}">
                <a16:creationId xmlns:a16="http://schemas.microsoft.com/office/drawing/2014/main" id="{D9CC6163-33AA-5E4E-B845-C1B6D67CC8F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2D9F33-A8EC-D34B-96C9-77B79399959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8/13/23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76389640-9AAE-E746-9AD0-0B22B95CA2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30CDE-ADF6-7C41-9213-541B7AA9B0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9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8/13/23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34E58B35-5B89-294F-914C-CBF27EB6263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1E3CE9-5401-6D4B-B41F-72B94ECECC5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41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8/13/23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And we all context switch based on who we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32A43E-861F-2844-BA19-3749D9EC47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CB36A-4F6D-9041-AD3C-069F2E08CA4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8/13/23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5" name="Straight Connector 14">
            <a:extLst>
              <a:ext uri="{FF2B5EF4-FFF2-40B4-BE49-F238E27FC236}">
                <a16:creationId xmlns:a16="http://schemas.microsoft.com/office/drawing/2014/main" id="{02C1B58B-81B2-974D-95EA-120208E609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3FA6A-DBEA-4545-9339-04325980E6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78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2" name="Straight Connector 21">
            <a:extLst>
              <a:ext uri="{FF2B5EF4-FFF2-40B4-BE49-F238E27FC236}">
                <a16:creationId xmlns:a16="http://schemas.microsoft.com/office/drawing/2014/main" id="{1C0141A8-EDED-514E-9805-3DF6EE6F8B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490AF9-5A31-9E4D-A02D-E16E2C0D36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a:xfrm>
            <a:off x="147918" y="318234"/>
            <a:ext cx="8367432" cy="591477"/>
          </a:xfrm>
        </p:spPr>
        <p:txBody>
          <a:bodyPr/>
          <a:lstStyle/>
          <a:p>
            <a:r>
              <a:rPr lang="en-US" dirty="0"/>
              <a:t>Coffee!! </a:t>
            </a:r>
            <a:r>
              <a:rPr lang="en-US" b="1" dirty="0"/>
              <a:t>Open </a:t>
            </a:r>
            <a:r>
              <a:rPr lang="en-US" dirty="0"/>
              <a:t>﻿ ﻿</a:t>
            </a:r>
            <a:r>
              <a:rPr lang="en-US" dirty="0" err="1"/>
              <a:t>F_dealing_w_Strings.R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37478AD-4358-0046-9BAD-9BFEDF6713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F5B59-0855-594F-A633-EB432660FA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5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8/13/23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1" name="Straight Connector 10">
            <a:extLst>
              <a:ext uri="{FF2B5EF4-FFF2-40B4-BE49-F238E27FC236}">
                <a16:creationId xmlns:a16="http://schemas.microsoft.com/office/drawing/2014/main" id="{3DD82163-5619-BA41-80E9-51B486E781A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0798A6-2AAC-794A-B49B-FCC13250FF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3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cxnSp>
        <p:nvCxnSpPr>
          <p:cNvPr id="8" name="Straight Connector 7">
            <a:extLst>
              <a:ext uri="{FF2B5EF4-FFF2-40B4-BE49-F238E27FC236}">
                <a16:creationId xmlns:a16="http://schemas.microsoft.com/office/drawing/2014/main" id="{D1BF3DB6-135B-1F46-A1B4-9C7CB077E1A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18A42-EF63-3C4E-8107-2BF59ABC91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7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6769434" cy="2862322"/>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cxnSp>
        <p:nvCxnSpPr>
          <p:cNvPr id="10" name="Straight Connector 9">
            <a:extLst>
              <a:ext uri="{FF2B5EF4-FFF2-40B4-BE49-F238E27FC236}">
                <a16:creationId xmlns:a16="http://schemas.microsoft.com/office/drawing/2014/main" id="{596EA9A9-9099-D14B-8ECE-AD7A1CA7464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84C0C8-65B2-5E46-A2B6-B82A941EFA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1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Same spelling engine used for Chrome/Firefox etc.</a:t>
            </a:r>
          </a:p>
        </p:txBody>
      </p:sp>
      <p:cxnSp>
        <p:nvCxnSpPr>
          <p:cNvPr id="10" name="Straight Connector 9">
            <a:extLst>
              <a:ext uri="{FF2B5EF4-FFF2-40B4-BE49-F238E27FC236}">
                <a16:creationId xmlns:a16="http://schemas.microsoft.com/office/drawing/2014/main" id="{174C34CD-B5FB-1445-9557-03515CA0D2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CF92F-1761-7C44-9238-07CC444AB68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38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646331"/>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spell_check_text</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misspellings</a:t>
            </a:r>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cxnSp>
        <p:nvCxnSpPr>
          <p:cNvPr id="10" name="Straight Connector 9">
            <a:extLst>
              <a:ext uri="{FF2B5EF4-FFF2-40B4-BE49-F238E27FC236}">
                <a16:creationId xmlns:a16="http://schemas.microsoft.com/office/drawing/2014/main" id="{1E1D199A-FC2C-014D-961F-D31B0E03CD8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A832B3-A5A1-694E-A5A4-7A7B77248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54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a:xfrm>
            <a:off x="0" y="318234"/>
            <a:ext cx="8515350" cy="591477"/>
          </a:xfrm>
        </p:spPr>
        <p:txBody>
          <a:bodyPr/>
          <a:lstStyle/>
          <a:p>
            <a:r>
              <a:rPr lang="en-US" sz="2800" dirty="0"/>
              <a:t>Too much coffee!</a:t>
            </a:r>
            <a:r>
              <a:rPr lang="en-US" sz="2800" b="1" dirty="0"/>
              <a:t> Open </a:t>
            </a:r>
            <a:r>
              <a:rPr lang="en-US" sz="2800" dirty="0"/>
              <a:t>﻿</a:t>
            </a:r>
            <a:r>
              <a:rPr lang="en-US" sz="2800" dirty="0" err="1"/>
              <a:t>G_spellCheck_examples.R</a:t>
            </a:r>
            <a:br>
              <a:rPr lang="en-US" sz="2800" dirty="0"/>
            </a:b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a:xfrm>
            <a:off x="0" y="318234"/>
            <a:ext cx="8515350" cy="591477"/>
          </a:xfrm>
        </p:spPr>
        <p:txBody>
          <a:bodyPr/>
          <a:lstStyle/>
          <a:p>
            <a:r>
              <a:rPr lang="en-US" sz="2800" dirty="0"/>
              <a:t>How about some additional strings?  Yippee!!</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FF571F-07A2-F544-B376-7CE08D7387A8}"/>
              </a:ext>
            </a:extLst>
          </p:cNvPr>
          <p:cNvSpPr txBox="1"/>
          <p:nvPr/>
        </p:nvSpPr>
        <p:spPr>
          <a:xfrm>
            <a:off x="296884" y="1603169"/>
            <a:ext cx="3132909" cy="369332"/>
          </a:xfrm>
          <a:prstGeom prst="rect">
            <a:avLst/>
          </a:prstGeom>
          <a:noFill/>
        </p:spPr>
        <p:txBody>
          <a:bodyPr wrap="none" rtlCol="0">
            <a:spAutoFit/>
          </a:bodyPr>
          <a:lstStyle/>
          <a:p>
            <a:r>
              <a:rPr lang="en-US" dirty="0" err="1"/>
              <a:t>H_more_string_manipulation.R</a:t>
            </a:r>
            <a:endParaRPr lang="en-US" dirty="0"/>
          </a:p>
        </p:txBody>
      </p:sp>
      <p:pic>
        <p:nvPicPr>
          <p:cNvPr id="6" name="Picture 5">
            <a:extLst>
              <a:ext uri="{FF2B5EF4-FFF2-40B4-BE49-F238E27FC236}">
                <a16:creationId xmlns:a16="http://schemas.microsoft.com/office/drawing/2014/main" id="{E69103CE-72B5-3248-B704-E3AD01645FF2}"/>
              </a:ext>
            </a:extLst>
          </p:cNvPr>
          <p:cNvPicPr>
            <a:picLocks noChangeAspect="1"/>
          </p:cNvPicPr>
          <p:nvPr/>
        </p:nvPicPr>
        <p:blipFill>
          <a:blip r:embed="rId2"/>
          <a:stretch>
            <a:fillRect/>
          </a:stretch>
        </p:blipFill>
        <p:spPr>
          <a:xfrm>
            <a:off x="862149" y="2635249"/>
            <a:ext cx="4979851" cy="3112407"/>
          </a:xfrm>
          <a:prstGeom prst="rect">
            <a:avLst/>
          </a:prstGeom>
        </p:spPr>
      </p:pic>
    </p:spTree>
    <p:extLst>
      <p:ext uri="{BB962C8B-B14F-4D97-AF65-F5344CB8AC3E}">
        <p14:creationId xmlns:p14="http://schemas.microsoft.com/office/powerpoint/2010/main" val="73631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9" name="Straight Connector 8">
            <a:extLst>
              <a:ext uri="{FF2B5EF4-FFF2-40B4-BE49-F238E27FC236}">
                <a16:creationId xmlns:a16="http://schemas.microsoft.com/office/drawing/2014/main" id="{280AF753-6A2F-0B4F-98DD-526E39EBEF7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A7AF44-8B20-7B47-8123-3E71C834AC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7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905770"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2482076"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2692467"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2482076"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6" name="Straight Connector 25">
            <a:extLst>
              <a:ext uri="{FF2B5EF4-FFF2-40B4-BE49-F238E27FC236}">
                <a16:creationId xmlns:a16="http://schemas.microsoft.com/office/drawing/2014/main" id="{86CE416D-5AC6-2546-9C37-78DD095B6B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FFB654-64EE-6D4F-9E8B-3A1F9FB1297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3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Bag of Words “Lebron James hit a tough shot.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grpSp>
        <p:nvGrpSpPr>
          <p:cNvPr id="7" name="Group 6"/>
          <p:cNvGrpSpPr/>
          <p:nvPr/>
        </p:nvGrpSpPr>
        <p:grpSpPr>
          <a:xfrm>
            <a:off x="1049382" y="1546428"/>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096219"/>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1523694"/>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98895" y="2154314"/>
            <a:ext cx="4545106" cy="2277547"/>
          </a:xfrm>
          <a:prstGeom prst="rect">
            <a:avLst/>
          </a:prstGeom>
          <a:noFill/>
        </p:spPr>
        <p:txBody>
          <a:bodyPr wrap="square" rtlCol="0">
            <a:spAutoFit/>
          </a:bodyPr>
          <a:lstStyle/>
          <a:p>
            <a:r>
              <a:rPr lang="en-US" sz="1600" dirty="0"/>
              <a:t>Example Text Changes:</a:t>
            </a:r>
          </a:p>
          <a:p>
            <a:pPr marL="742950" lvl="1" indent="-285750">
              <a:buFont typeface="Arial" panose="020B0604020202020204" pitchFamily="34" charset="0"/>
              <a:buChar char="•"/>
            </a:pPr>
            <a:r>
              <a:rPr lang="en-US" sz="1600" b="1" dirty="0"/>
              <a:t>Capitalization</a:t>
            </a:r>
          </a:p>
          <a:p>
            <a:pPr marL="1200150" lvl="2" indent="-285750">
              <a:buFont typeface="Arial" panose="020B0604020202020204" pitchFamily="34" charset="0"/>
              <a:buChar char="•"/>
            </a:pPr>
            <a:r>
              <a:rPr lang="en-US" sz="1600" dirty="0"/>
              <a:t>Coffee = coffee</a:t>
            </a:r>
          </a:p>
          <a:p>
            <a:pPr marL="742950" lvl="1" indent="-285750">
              <a:buFont typeface="Arial" panose="020B0604020202020204" pitchFamily="34" charset="0"/>
              <a:buChar char="•"/>
            </a:pPr>
            <a:r>
              <a:rPr lang="en-US" sz="1600" b="1" dirty="0"/>
              <a:t>Punctuation</a:t>
            </a:r>
          </a:p>
          <a:p>
            <a:pPr marL="1200150" lvl="2" indent="-285750">
              <a:buFont typeface="Arial" panose="020B0604020202020204" pitchFamily="34" charset="0"/>
              <a:buChar char="•"/>
            </a:pPr>
            <a:r>
              <a:rPr lang="en-US" sz="1600" dirty="0"/>
              <a:t>shot. = shot</a:t>
            </a:r>
          </a:p>
          <a:p>
            <a:pPr marL="742950" lvl="1" indent="-285750">
              <a:buFont typeface="Arial" panose="020B0604020202020204" pitchFamily="34" charset="0"/>
              <a:buChar char="•"/>
            </a:pPr>
            <a:r>
              <a:rPr lang="en-US" sz="1600" b="1" dirty="0"/>
              <a:t>Numbers</a:t>
            </a:r>
          </a:p>
          <a:p>
            <a:pPr marL="1200150" lvl="2" indent="-285750">
              <a:buFont typeface="Arial" panose="020B0604020202020204" pitchFamily="34" charset="0"/>
              <a:buChar char="•"/>
            </a:pPr>
            <a:r>
              <a:rPr lang="en-US" sz="1600" dirty="0"/>
              <a:t>One = 1 </a:t>
            </a:r>
            <a:r>
              <a:rPr lang="en-US" sz="1600" i="1" dirty="0"/>
              <a:t>or removed</a:t>
            </a:r>
          </a:p>
          <a:p>
            <a:pPr marL="742950" lvl="1" indent="-285750">
              <a:buFont typeface="Arial" panose="020B0604020202020204" pitchFamily="34" charset="0"/>
              <a:buChar char="•"/>
            </a:pPr>
            <a:r>
              <a:rPr lang="en-US" sz="1600" b="1" dirty="0" err="1"/>
              <a:t>Stopwords</a:t>
            </a:r>
            <a:endParaRPr lang="en-US" sz="1600" b="1" dirty="0"/>
          </a:p>
          <a:p>
            <a:pPr marL="868363" lvl="2" indent="-93663">
              <a:buFont typeface="Arial" panose="020B0604020202020204" pitchFamily="34" charset="0"/>
              <a:buChar char="•"/>
            </a:pPr>
            <a:r>
              <a:rPr lang="en-US" sz="1400" dirty="0"/>
              <a:t>Remove non-informative terms </a:t>
            </a:r>
            <a:r>
              <a:rPr lang="en-US" sz="1400" dirty="0" err="1"/>
              <a:t>ie</a:t>
            </a:r>
            <a:r>
              <a:rPr lang="en-US" sz="1400" dirty="0"/>
              <a:t> “and” “the”</a:t>
            </a:r>
          </a:p>
        </p:txBody>
      </p:sp>
      <p:sp>
        <p:nvSpPr>
          <p:cNvPr id="20" name="Rectangle 19"/>
          <p:cNvSpPr/>
          <p:nvPr/>
        </p:nvSpPr>
        <p:spPr>
          <a:xfrm>
            <a:off x="4663464" y="1106729"/>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cxnSp>
        <p:nvCxnSpPr>
          <p:cNvPr id="19" name="Straight Connector 18">
            <a:extLst>
              <a:ext uri="{FF2B5EF4-FFF2-40B4-BE49-F238E27FC236}">
                <a16:creationId xmlns:a16="http://schemas.microsoft.com/office/drawing/2014/main" id="{CEB27303-9A8E-0542-BEE6-A3876301640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8C51E-FC2D-5E46-812A-FE6A7ECA12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0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957699"/>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8/13/23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06669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1972390"/>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1972390"/>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1972390"/>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281453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47031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Connector 65">
            <a:extLst>
              <a:ext uri="{FF2B5EF4-FFF2-40B4-BE49-F238E27FC236}">
                <a16:creationId xmlns:a16="http://schemas.microsoft.com/office/drawing/2014/main" id="{3EA9CBFC-BB36-FD49-81A5-0192359DEA6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40A4B6-F866-8444-B5A4-786E3A30E1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14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8/13/23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3</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2" name="Straight Connector 11">
            <a:extLst>
              <a:ext uri="{FF2B5EF4-FFF2-40B4-BE49-F238E27FC236}">
                <a16:creationId xmlns:a16="http://schemas.microsoft.com/office/drawing/2014/main" id="{86F9FA7C-8B04-7C4E-8091-03D7FE03FF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C3DF7C-39DF-AD4E-A0AD-644480037B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097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8/13/23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320116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098330"/>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057989"/>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031095"/>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94900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60478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1909482"/>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348806" y="1909482"/>
            <a:ext cx="1526187" cy="523220"/>
          </a:xfrm>
          <a:prstGeom prst="rect">
            <a:avLst/>
          </a:prstGeom>
          <a:noFill/>
        </p:spPr>
        <p:txBody>
          <a:bodyPr wrap="none" rtlCol="0">
            <a:spAutoFit/>
          </a:bodyPr>
          <a:lstStyle/>
          <a:p>
            <a:pPr algn="ctr"/>
            <a:r>
              <a:rPr lang="en-US" sz="1400" dirty="0"/>
              <a:t>Intra-subject </a:t>
            </a:r>
          </a:p>
          <a:p>
            <a:pPr algn="ctr"/>
            <a:r>
              <a:rPr lang="en-US" sz="1400" dirty="0"/>
              <a:t>Collective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1909482"/>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cxnSp>
        <p:nvCxnSpPr>
          <p:cNvPr id="69" name="Straight Connector 68">
            <a:extLst>
              <a:ext uri="{FF2B5EF4-FFF2-40B4-BE49-F238E27FC236}">
                <a16:creationId xmlns:a16="http://schemas.microsoft.com/office/drawing/2014/main" id="{A2455D84-C139-3B42-9520-9F266403E2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5F2A1E-2295-724A-9EEF-2FF413A2D2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6" grpId="0"/>
      <p:bldP spid="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8/13/23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04EBDC4-64DA-2E46-827D-3BD5ACC68F23}"/>
              </a:ext>
            </a:extLst>
          </p:cNvPr>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065275"/>
            <a:ext cx="8122509" cy="580135"/>
            <a:chOff x="397125" y="725871"/>
            <a:chExt cx="8122509" cy="961498"/>
          </a:xfrm>
        </p:grpSpPr>
        <p:sp>
          <p:nvSpPr>
            <p:cNvPr id="9" name="TextBox 8"/>
            <p:cNvSpPr txBox="1"/>
            <p:nvPr/>
          </p:nvSpPr>
          <p:spPr>
            <a:xfrm>
              <a:off x="397125" y="725871"/>
              <a:ext cx="6317999" cy="307778"/>
            </a:xfrm>
            <a:prstGeom prst="rect">
              <a:avLst/>
            </a:prstGeom>
            <a:noFill/>
          </p:spPr>
          <p:txBody>
            <a:bodyPr wrap="square" rtlCol="0">
              <a:spAutoFit/>
            </a:bodyPr>
            <a:lstStyle/>
            <a:p>
              <a:pPr defTabSz="457200"/>
              <a:r>
                <a:rPr lang="en-US" sz="1400" dirty="0" err="1">
                  <a:latin typeface="+mj-lt"/>
                  <a:ea typeface="Arial Unicode MS" panose="020B0604020202020204" pitchFamily="34" charset="-128"/>
                  <a:cs typeface="Arial Unicode MS" panose="020B0604020202020204" pitchFamily="34" charset="-128"/>
                </a:rPr>
                <a:t>VCorpus</a:t>
              </a:r>
              <a:r>
                <a:rPr lang="en-US" sz="14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VCorpus</a:t>
              </a:r>
              <a:r>
                <a:rPr lang="en-US" sz="20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633481"/>
            <a:ext cx="8113984" cy="598724"/>
            <a:chOff x="405650" y="1892037"/>
            <a:chExt cx="8113984" cy="992308"/>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tm_map</a:t>
              </a:r>
              <a:r>
                <a:rPr lang="en-US" sz="20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1892037"/>
              <a:ext cx="4019370" cy="307777"/>
            </a:xfrm>
            <a:prstGeom prst="rect">
              <a:avLst/>
            </a:prstGeom>
            <a:noFill/>
          </p:spPr>
          <p:txBody>
            <a:bodyPr wrap="none" rtlCol="0">
              <a:spAutoFit/>
            </a:bodyPr>
            <a:lstStyle/>
            <a:p>
              <a:pPr defTabSz="457200"/>
              <a:r>
                <a:rPr lang="en-US" sz="1400" kern="1200" dirty="0" err="1">
                  <a:latin typeface="+mj-lt"/>
                  <a:ea typeface="Arial Unicode MS" panose="020B0604020202020204" pitchFamily="34" charset="-128"/>
                  <a:cs typeface="Arial Unicode MS" panose="020B0604020202020204" pitchFamily="34" charset="-128"/>
                </a:rPr>
                <a:t>tm_map</a:t>
              </a:r>
              <a:r>
                <a:rPr lang="en-US" sz="14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2933082"/>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8/13/23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
        <p:nvSpPr>
          <p:cNvPr id="21" name="TextBox 20"/>
          <p:cNvSpPr txBox="1"/>
          <p:nvPr/>
        </p:nvSpPr>
        <p:spPr>
          <a:xfrm>
            <a:off x="1036561" y="2351233"/>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2783467"/>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6450321"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79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33937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34271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38457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prstClr val="white"/>
                </a:solidFill>
                <a:latin typeface="Consolas" panose="020B0609020204030204" pitchFamily="49" charset="0"/>
                <a:cs typeface="Consolas" panose="020B0609020204030204" pitchFamily="49" charset="0"/>
              </a:rPr>
              <a:t>tm_map</a:t>
            </a:r>
            <a:r>
              <a:rPr lang="en-US" sz="1600" kern="1200" dirty="0">
                <a:solidFill>
                  <a:prstClr val="white"/>
                </a:solidFill>
                <a:latin typeface="Consolas" panose="020B0609020204030204" pitchFamily="49" charset="0"/>
                <a:cs typeface="Consolas" panose="020B0609020204030204" pitchFamily="49" charset="0"/>
              </a:rPr>
              <a:t>(corpus, </a:t>
            </a:r>
            <a:r>
              <a:rPr lang="en-US" sz="1600" kern="1200" dirty="0" err="1">
                <a:solidFill>
                  <a:prstClr val="white"/>
                </a:solidFill>
                <a:latin typeface="Consolas" panose="020B0609020204030204" pitchFamily="49" charset="0"/>
                <a:cs typeface="Consolas" panose="020B0609020204030204" pitchFamily="49" charset="0"/>
              </a:rPr>
              <a:t>content_transformer</a:t>
            </a:r>
            <a:r>
              <a:rPr lang="en-US" sz="1600" kern="1200" dirty="0">
                <a:solidFill>
                  <a:prstClr val="white"/>
                </a:solidFill>
                <a:latin typeface="Consolas" panose="020B0609020204030204" pitchFamily="49" charset="0"/>
                <a:cs typeface="Consolas" panose="020B0609020204030204" pitchFamily="49" charset="0"/>
              </a:rPr>
              <a:t>(</a:t>
            </a:r>
            <a:r>
              <a:rPr lang="en-US" sz="1600" kern="1200" dirty="0" err="1">
                <a:solidFill>
                  <a:prstClr val="white"/>
                </a:solidFill>
                <a:latin typeface="Consolas" panose="020B0609020204030204" pitchFamily="49" charset="0"/>
                <a:cs typeface="Consolas" panose="020B0609020204030204" pitchFamily="49" charset="0"/>
              </a:rPr>
              <a:t>replace_abbreviation</a:t>
            </a:r>
            <a:r>
              <a:rPr lang="en-US" sz="1600"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8/13/23</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
        <p:nvSpPr>
          <p:cNvPr id="20" name="Rectangle 19"/>
          <p:cNvSpPr/>
          <p:nvPr/>
        </p:nvSpPr>
        <p:spPr>
          <a:xfrm>
            <a:off x="239096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44885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0FD0FC9-2DA8-1D4F-939C-8BA61F5968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DC89D-320E-164E-874B-795870802C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3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 – fails if not utf-8</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 – fails if not utf-8</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 – fault tolerant!</a:t>
            </a:r>
          </a:p>
        </p:txBody>
      </p:sp>
      <p:cxnSp>
        <p:nvCxnSpPr>
          <p:cNvPr id="9" name="Straight Connector 8">
            <a:extLst>
              <a:ext uri="{FF2B5EF4-FFF2-40B4-BE49-F238E27FC236}">
                <a16:creationId xmlns:a16="http://schemas.microsoft.com/office/drawing/2014/main" id="{D585887A-F600-104E-9C8B-AB2FDD14138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937578-F52C-3F41-9976-2ACAC71EA46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58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D80536F-867D-AA42-938F-FE88DD75701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E05674-5D26-574E-A6CB-DC53E73EDB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869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8/13/23</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D220A-75D1-0A4D-B83B-53FDA555180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D3F92F-6906-724B-860B-FEA72FE79A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7CB41-F543-545B-09AF-F2302F086C75}"/>
              </a:ext>
            </a:extLst>
          </p:cNvPr>
          <p:cNvSpPr>
            <a:spLocks noGrp="1"/>
          </p:cNvSpPr>
          <p:nvPr>
            <p:ph type="dt" sz="half" idx="10"/>
          </p:nvPr>
        </p:nvSpPr>
        <p:spPr/>
        <p:txBody>
          <a:bodyPr/>
          <a:lstStyle/>
          <a:p>
            <a:fld id="{7DB6E382-4F61-4E24-BE1A-377EC83D0E3A}" type="datetime1">
              <a:rPr lang="en-US" smtClean="0"/>
              <a:t>8/13/23</a:t>
            </a:fld>
            <a:endParaRPr lang="en-US"/>
          </a:p>
        </p:txBody>
      </p:sp>
      <p:sp>
        <p:nvSpPr>
          <p:cNvPr id="3" name="Slide Number Placeholder 2">
            <a:extLst>
              <a:ext uri="{FF2B5EF4-FFF2-40B4-BE49-F238E27FC236}">
                <a16:creationId xmlns:a16="http://schemas.microsoft.com/office/drawing/2014/main" id="{3BD06C9D-E14A-5853-AE88-61794EC08D57}"/>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4" name="Footer Placeholder 3">
            <a:extLst>
              <a:ext uri="{FF2B5EF4-FFF2-40B4-BE49-F238E27FC236}">
                <a16:creationId xmlns:a16="http://schemas.microsoft.com/office/drawing/2014/main" id="{1AAE7FB5-AF10-CAAF-389B-1AF13F284CF3}"/>
              </a:ext>
            </a:extLst>
          </p:cNvPr>
          <p:cNvSpPr>
            <a:spLocks noGrp="1"/>
          </p:cNvSpPr>
          <p:nvPr>
            <p:ph type="ftr" sz="quarter" idx="3"/>
          </p:nvPr>
        </p:nvSpPr>
        <p:spPr/>
        <p:txBody>
          <a:bodyPr/>
          <a:lstStyle/>
          <a:p>
            <a:r>
              <a:rPr lang="en-US"/>
              <a:t>Kwartler</a:t>
            </a:r>
            <a:endParaRPr lang="en-US" dirty="0"/>
          </a:p>
        </p:txBody>
      </p:sp>
      <p:sp>
        <p:nvSpPr>
          <p:cNvPr id="5" name="Title 2">
            <a:extLst>
              <a:ext uri="{FF2B5EF4-FFF2-40B4-BE49-F238E27FC236}">
                <a16:creationId xmlns:a16="http://schemas.microsoft.com/office/drawing/2014/main" id="{B3A40E26-97C8-C996-5679-A71E054D26B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Vector Source Example – no meta info</a:t>
            </a:r>
          </a:p>
        </p:txBody>
      </p:sp>
      <p:sp>
        <p:nvSpPr>
          <p:cNvPr id="7" name="Rectangle 6">
            <a:extLst>
              <a:ext uri="{FF2B5EF4-FFF2-40B4-BE49-F238E27FC236}">
                <a16:creationId xmlns:a16="http://schemas.microsoft.com/office/drawing/2014/main" id="{D213E9F0-96ED-E31D-9C74-484CDEAF4C59}"/>
              </a:ext>
            </a:extLst>
          </p:cNvPr>
          <p:cNvSpPr/>
          <p:nvPr/>
        </p:nvSpPr>
        <p:spPr>
          <a:xfrm>
            <a:off x="693157" y="1621404"/>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'$x'</a:t>
            </a:r>
            <a:endParaRPr lang="en-US" dirty="0">
              <a:solidFill>
                <a:schemeClr val="bg1"/>
              </a:solidFill>
            </a:endParaRPr>
          </a:p>
        </p:txBody>
      </p:sp>
      <p:pic>
        <p:nvPicPr>
          <p:cNvPr id="8" name="Picture 7">
            <a:extLst>
              <a:ext uri="{FF2B5EF4-FFF2-40B4-BE49-F238E27FC236}">
                <a16:creationId xmlns:a16="http://schemas.microsoft.com/office/drawing/2014/main" id="{42FC40D0-47FB-77F7-065C-424D1D0C9B29}"/>
              </a:ext>
            </a:extLst>
          </p:cNvPr>
          <p:cNvPicPr>
            <a:picLocks noChangeAspect="1"/>
          </p:cNvPicPr>
          <p:nvPr/>
        </p:nvPicPr>
        <p:blipFill>
          <a:blip r:embed="rId2"/>
          <a:stretch>
            <a:fillRect/>
          </a:stretch>
        </p:blipFill>
        <p:spPr>
          <a:xfrm>
            <a:off x="685800" y="2022764"/>
            <a:ext cx="5530028" cy="4730740"/>
          </a:xfrm>
          <a:prstGeom prst="rect">
            <a:avLst/>
          </a:prstGeom>
        </p:spPr>
      </p:pic>
    </p:spTree>
    <p:extLst>
      <p:ext uri="{BB962C8B-B14F-4D97-AF65-F5344CB8AC3E}">
        <p14:creationId xmlns:p14="http://schemas.microsoft.com/office/powerpoint/2010/main" val="4939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07777"/>
          </a:xfrm>
          <a:prstGeom prst="rect">
            <a:avLst/>
          </a:prstGeom>
          <a:solidFill>
            <a:schemeClr val="accent3"/>
          </a:solidFill>
        </p:spPr>
        <p:txBody>
          <a:bodyPr wrap="square">
            <a:spAutoFit/>
          </a:bodyPr>
          <a:lstStyle/>
          <a:p>
            <a:pPr defTabSz="457200"/>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sz="14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cxnSp>
        <p:nvCxnSpPr>
          <p:cNvPr id="9" name="Straight Connector 8">
            <a:extLst>
              <a:ext uri="{FF2B5EF4-FFF2-40B4-BE49-F238E27FC236}">
                <a16:creationId xmlns:a16="http://schemas.microsoft.com/office/drawing/2014/main" id="{FB583E52-AD6E-154D-8338-3C070320417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6EEC2-A534-0748-B3FE-51E2FB3C372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1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11" name="Rectangle 10"/>
          <p:cNvSpPr/>
          <p:nvPr/>
        </p:nvSpPr>
        <p:spPr>
          <a:xfrm>
            <a:off x="111060" y="2136339"/>
            <a:ext cx="8939156" cy="1477328"/>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9" name="Straight Connector 8">
            <a:extLst>
              <a:ext uri="{FF2B5EF4-FFF2-40B4-BE49-F238E27FC236}">
                <a16:creationId xmlns:a16="http://schemas.microsoft.com/office/drawing/2014/main" id="{EC914923-C831-274D-8DF6-68EBD2B8EB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6C32E5-B3EB-CD46-9D31-1809A0E2850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83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2351" y="1416187"/>
            <a:ext cx="6704286" cy="4482826"/>
          </a:xfrm>
          <a:prstGeom prst="rect">
            <a:avLst/>
          </a:prstGeom>
          <a:noFill/>
          <a:ln>
            <a:noFill/>
          </a:ln>
        </p:spPr>
      </p:pic>
      <p:cxnSp>
        <p:nvCxnSpPr>
          <p:cNvPr id="7" name="Straight Connector 6">
            <a:extLst>
              <a:ext uri="{FF2B5EF4-FFF2-40B4-BE49-F238E27FC236}">
                <a16:creationId xmlns:a16="http://schemas.microsoft.com/office/drawing/2014/main" id="{704BED09-B5AC-8546-88FA-1EFF8A6DAF8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9B1A8-CA13-3445-9244-FA2279C2E71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76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237846"/>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4267905325"/>
              </p:ext>
            </p:extLst>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cxnSp>
        <p:nvCxnSpPr>
          <p:cNvPr id="11" name="Straight Connector 10">
            <a:extLst>
              <a:ext uri="{FF2B5EF4-FFF2-40B4-BE49-F238E27FC236}">
                <a16:creationId xmlns:a16="http://schemas.microsoft.com/office/drawing/2014/main" id="{44F0817B-6BAD-EC40-87D7-D795C28443A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6636F-C081-094B-BB6D-5DF2465D59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87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116822"/>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cxnSp>
        <p:nvCxnSpPr>
          <p:cNvPr id="11" name="Straight Connector 10">
            <a:extLst>
              <a:ext uri="{FF2B5EF4-FFF2-40B4-BE49-F238E27FC236}">
                <a16:creationId xmlns:a16="http://schemas.microsoft.com/office/drawing/2014/main" id="{3C64F642-201F-5F40-8A54-4EFBCD307E5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5C3A6-C26B-024D-8D99-F08EEE784ED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03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8/13/23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265477"/>
            <a:ext cx="76533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15980"/>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246850906"/>
              </p:ext>
            </p:extLst>
          </p:nvPr>
        </p:nvGraphicFramePr>
        <p:xfrm>
          <a:off x="5962071" y="2807807"/>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42047"/>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60353912"/>
              </p:ext>
            </p:extLst>
          </p:nvPr>
        </p:nvGraphicFramePr>
        <p:xfrm>
          <a:off x="628650" y="2807807"/>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27576"/>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cxnSp>
        <p:nvCxnSpPr>
          <p:cNvPr id="15" name="Straight Connector 14">
            <a:extLst>
              <a:ext uri="{FF2B5EF4-FFF2-40B4-BE49-F238E27FC236}">
                <a16:creationId xmlns:a16="http://schemas.microsoft.com/office/drawing/2014/main" id="{A61088DC-9085-DE47-80F0-5BF5D0DAB7C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7CF44E-2DF6-8C40-8F62-14D7C2619908}"/>
              </a:ext>
            </a:extLst>
          </p:cNvPr>
          <p:cNvCxnSpPr/>
          <p:nvPr/>
        </p:nvCxnSpPr>
        <p:spPr>
          <a:xfrm>
            <a:off x="7076661" y="5098866"/>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8/13/23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181314"/>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061306700"/>
              </p:ext>
            </p:extLst>
          </p:nvPr>
        </p:nvGraphicFramePr>
        <p:xfrm>
          <a:off x="5962071" y="2481280"/>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76965241"/>
              </p:ext>
            </p:extLst>
          </p:nvPr>
        </p:nvGraphicFramePr>
        <p:xfrm>
          <a:off x="365760" y="245588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08849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115520"/>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8" name="Straight Connector 17">
            <a:extLst>
              <a:ext uri="{FF2B5EF4-FFF2-40B4-BE49-F238E27FC236}">
                <a16:creationId xmlns:a16="http://schemas.microsoft.com/office/drawing/2014/main" id="{D6093F20-57C0-1545-AA84-2972EC74544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0ADFAC-F481-1046-A792-B3D120841A4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4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I_text_organization.R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8/13/23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44</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2282915"/>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2040039"/>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cxnSp>
        <p:nvCxnSpPr>
          <p:cNvPr id="11" name="Straight Connector 10">
            <a:extLst>
              <a:ext uri="{FF2B5EF4-FFF2-40B4-BE49-F238E27FC236}">
                <a16:creationId xmlns:a16="http://schemas.microsoft.com/office/drawing/2014/main" id="{19799CA2-823A-6142-9FE5-623D6238D9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1E568B-9DE1-D948-A315-E53A9A919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54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a:xfrm>
            <a:off x="-617721" y="324789"/>
            <a:ext cx="4938432" cy="591477"/>
          </a:xfrm>
        </p:spPr>
        <p:txBody>
          <a:bodyPr/>
          <a:lstStyle/>
          <a:p>
            <a:pPr algn="ctr"/>
            <a:r>
              <a:rPr lang="en-US" dirty="0"/>
              <a:t>Lab/Homework </a:t>
            </a:r>
            <a:br>
              <a:rPr lang="en-US" sz="1800" dirty="0"/>
            </a:br>
            <a:r>
              <a:rPr lang="en-US" sz="1800" dirty="0"/>
              <a:t>if applicable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113690" y="3446284"/>
            <a:ext cx="3930371" cy="369332"/>
          </a:xfrm>
          <a:prstGeom prst="rect">
            <a:avLst/>
          </a:prstGeom>
          <a:noFill/>
        </p:spPr>
        <p:txBody>
          <a:bodyPr wrap="none" rtlCol="0">
            <a:spAutoFit/>
          </a:bodyPr>
          <a:lstStyle/>
          <a:p>
            <a:pPr marL="742950" lvl="1" indent="-285750">
              <a:buFont typeface="Arial" panose="020B0604020202020204" pitchFamily="34" charset="0"/>
              <a:buChar char="•"/>
            </a:pPr>
            <a:r>
              <a:rPr lang="en-US" dirty="0"/>
              <a:t>﻿Complete: Day1_HW_Student.R</a:t>
            </a:r>
          </a:p>
        </p:txBody>
      </p:sp>
      <p:cxnSp>
        <p:nvCxnSpPr>
          <p:cNvPr id="7" name="Straight Connector 6">
            <a:extLst>
              <a:ext uri="{FF2B5EF4-FFF2-40B4-BE49-F238E27FC236}">
                <a16:creationId xmlns:a16="http://schemas.microsoft.com/office/drawing/2014/main" id="{790F3EAB-FC60-6E45-9517-135F640C982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901B5F-7348-EA43-83B7-CB242263149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itle 2">
            <a:extLst>
              <a:ext uri="{FF2B5EF4-FFF2-40B4-BE49-F238E27FC236}">
                <a16:creationId xmlns:a16="http://schemas.microsoft.com/office/drawing/2014/main" id="{BDC6C4BC-E956-FE64-B96E-C2BCE39EC784}"/>
              </a:ext>
            </a:extLst>
          </p:cNvPr>
          <p:cNvSpPr txBox="1">
            <a:spLocks/>
          </p:cNvSpPr>
          <p:nvPr/>
        </p:nvSpPr>
        <p:spPr>
          <a:xfrm>
            <a:off x="4539864" y="335096"/>
            <a:ext cx="4516998"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Virtual TA Help - Beta</a:t>
            </a:r>
          </a:p>
        </p:txBody>
      </p:sp>
      <p:cxnSp>
        <p:nvCxnSpPr>
          <p:cNvPr id="11" name="Straight Connector 10">
            <a:extLst>
              <a:ext uri="{FF2B5EF4-FFF2-40B4-BE49-F238E27FC236}">
                <a16:creationId xmlns:a16="http://schemas.microsoft.com/office/drawing/2014/main" id="{26AABF9B-DA1A-85A1-213C-8FEF8A276EAA}"/>
              </a:ext>
            </a:extLst>
          </p:cNvPr>
          <p:cNvCxnSpPr>
            <a:cxnSpLocks/>
          </p:cNvCxnSpPr>
          <p:nvPr/>
        </p:nvCxnSpPr>
        <p:spPr>
          <a:xfrm>
            <a:off x="4087907" y="1479176"/>
            <a:ext cx="0" cy="419548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016506-91CD-2CA6-DFDD-E830FF129900}"/>
              </a:ext>
            </a:extLst>
          </p:cNvPr>
          <p:cNvSpPr txBox="1"/>
          <p:nvPr/>
        </p:nvSpPr>
        <p:spPr>
          <a:xfrm>
            <a:off x="4831324" y="5538133"/>
            <a:ext cx="4840940" cy="646331"/>
          </a:xfrm>
          <a:prstGeom prst="rect">
            <a:avLst/>
          </a:prstGeom>
          <a:noFill/>
        </p:spPr>
        <p:txBody>
          <a:bodyPr wrap="square">
            <a:spAutoFit/>
          </a:bodyPr>
          <a:lstStyle/>
          <a:p>
            <a:r>
              <a:rPr lang="en-US" b="1" i="0" u="none" strike="noStrike" dirty="0">
                <a:effectLst/>
                <a:latin typeface="__Inter_20951f"/>
                <a:hlinkClick r:id="rId2"/>
              </a:rPr>
              <a:t>www.llmaid.com</a:t>
            </a:r>
          </a:p>
          <a:p>
            <a:r>
              <a:rPr lang="en-US" b="1" i="0" u="none" strike="noStrike" dirty="0">
                <a:effectLst/>
                <a:latin typeface="__Inter_20951f"/>
                <a:hlinkClick r:id="rId2"/>
              </a:rPr>
              <a:t>llm-ta.vercel.app</a:t>
            </a:r>
            <a:endParaRPr lang="en-US" dirty="0"/>
          </a:p>
        </p:txBody>
      </p:sp>
      <p:pic>
        <p:nvPicPr>
          <p:cNvPr id="15" name="Picture 14">
            <a:extLst>
              <a:ext uri="{FF2B5EF4-FFF2-40B4-BE49-F238E27FC236}">
                <a16:creationId xmlns:a16="http://schemas.microsoft.com/office/drawing/2014/main" id="{5BDFFBCF-E66B-E4CC-5746-ED9E4B0D094B}"/>
              </a:ext>
            </a:extLst>
          </p:cNvPr>
          <p:cNvPicPr>
            <a:picLocks noChangeAspect="1"/>
          </p:cNvPicPr>
          <p:nvPr/>
        </p:nvPicPr>
        <p:blipFill>
          <a:blip r:embed="rId3"/>
          <a:stretch>
            <a:fillRect/>
          </a:stretch>
        </p:blipFill>
        <p:spPr>
          <a:xfrm>
            <a:off x="4245444" y="1312521"/>
            <a:ext cx="4762078" cy="4232958"/>
          </a:xfrm>
          <a:prstGeom prst="rect">
            <a:avLst/>
          </a:prstGeom>
        </p:spPr>
      </p:pic>
    </p:spTree>
    <p:extLst>
      <p:ext uri="{BB962C8B-B14F-4D97-AF65-F5344CB8AC3E}">
        <p14:creationId xmlns:p14="http://schemas.microsoft.com/office/powerpoint/2010/main" val="457657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67EBD8-7722-274E-6E74-21663AC8571B}"/>
              </a:ext>
            </a:extLst>
          </p:cNvPr>
          <p:cNvSpPr>
            <a:spLocks noGrp="1"/>
          </p:cNvSpPr>
          <p:nvPr>
            <p:ph type="dt" sz="half" idx="10"/>
          </p:nvPr>
        </p:nvSpPr>
        <p:spPr/>
        <p:txBody>
          <a:bodyPr/>
          <a:lstStyle/>
          <a:p>
            <a:fld id="{6700A58B-DD98-43D0-B791-721480A02982}" type="datetime1">
              <a:rPr lang="en-US" smtClean="0"/>
              <a:t>8/13/23</a:t>
            </a:fld>
            <a:endParaRPr lang="en-US"/>
          </a:p>
        </p:txBody>
      </p:sp>
      <p:sp>
        <p:nvSpPr>
          <p:cNvPr id="3" name="Title 2">
            <a:extLst>
              <a:ext uri="{FF2B5EF4-FFF2-40B4-BE49-F238E27FC236}">
                <a16:creationId xmlns:a16="http://schemas.microsoft.com/office/drawing/2014/main" id="{F664CF0A-60B9-EBDD-FA34-45C65494CDE1}"/>
              </a:ext>
            </a:extLst>
          </p:cNvPr>
          <p:cNvSpPr>
            <a:spLocks noGrp="1"/>
          </p:cNvSpPr>
          <p:nvPr>
            <p:ph type="title"/>
          </p:nvPr>
        </p:nvSpPr>
        <p:spPr/>
        <p:txBody>
          <a:bodyPr/>
          <a:lstStyle/>
          <a:p>
            <a:r>
              <a:rPr lang="en-US" dirty="0">
                <a:hlinkClick r:id="rId2"/>
              </a:rPr>
              <a:t>www.llmaid.com</a:t>
            </a:r>
            <a:r>
              <a:rPr lang="en-US" dirty="0"/>
              <a:t> [beta]</a:t>
            </a:r>
          </a:p>
        </p:txBody>
      </p:sp>
      <p:sp>
        <p:nvSpPr>
          <p:cNvPr id="4" name="Slide Number Placeholder 3">
            <a:extLst>
              <a:ext uri="{FF2B5EF4-FFF2-40B4-BE49-F238E27FC236}">
                <a16:creationId xmlns:a16="http://schemas.microsoft.com/office/drawing/2014/main" id="{3E80F55A-E31E-0F32-B932-C432366D24D6}"/>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4A4522A3-A5B5-B55E-7F46-E3B1E21E7C92}"/>
              </a:ext>
            </a:extLst>
          </p:cNvPr>
          <p:cNvSpPr>
            <a:spLocks noGrp="1"/>
          </p:cNvSpPr>
          <p:nvPr>
            <p:ph type="ftr" sz="quarter" idx="3"/>
          </p:nvPr>
        </p:nvSpPr>
        <p:spPr/>
        <p:txBody>
          <a:bodyPr/>
          <a:lstStyle/>
          <a:p>
            <a:r>
              <a:rPr lang="en-US"/>
              <a:t>Kwartler</a:t>
            </a:r>
            <a:endParaRPr lang="en-US" dirty="0"/>
          </a:p>
        </p:txBody>
      </p:sp>
      <p:pic>
        <p:nvPicPr>
          <p:cNvPr id="6" name="Picture 5">
            <a:extLst>
              <a:ext uri="{FF2B5EF4-FFF2-40B4-BE49-F238E27FC236}">
                <a16:creationId xmlns:a16="http://schemas.microsoft.com/office/drawing/2014/main" id="{5B8DCF00-FE96-0BAE-2A26-0D8C25840768}"/>
              </a:ext>
            </a:extLst>
          </p:cNvPr>
          <p:cNvPicPr>
            <a:picLocks noChangeAspect="1"/>
          </p:cNvPicPr>
          <p:nvPr/>
        </p:nvPicPr>
        <p:blipFill>
          <a:blip r:embed="rId3"/>
          <a:stretch>
            <a:fillRect/>
          </a:stretch>
        </p:blipFill>
        <p:spPr>
          <a:xfrm>
            <a:off x="349866" y="1906320"/>
            <a:ext cx="4672368" cy="3326093"/>
          </a:xfrm>
          <a:prstGeom prst="rect">
            <a:avLst/>
          </a:prstGeom>
        </p:spPr>
      </p:pic>
      <p:pic>
        <p:nvPicPr>
          <p:cNvPr id="7" name="Picture 6">
            <a:extLst>
              <a:ext uri="{FF2B5EF4-FFF2-40B4-BE49-F238E27FC236}">
                <a16:creationId xmlns:a16="http://schemas.microsoft.com/office/drawing/2014/main" id="{C4F1AAAB-F950-77F9-BA74-D5A73A32CF61}"/>
              </a:ext>
            </a:extLst>
          </p:cNvPr>
          <p:cNvPicPr>
            <a:picLocks noChangeAspect="1"/>
          </p:cNvPicPr>
          <p:nvPr/>
        </p:nvPicPr>
        <p:blipFill>
          <a:blip r:embed="rId4"/>
          <a:stretch>
            <a:fillRect/>
          </a:stretch>
        </p:blipFill>
        <p:spPr>
          <a:xfrm>
            <a:off x="4471632" y="3879339"/>
            <a:ext cx="4672368" cy="2842137"/>
          </a:xfrm>
          <a:prstGeom prst="rect">
            <a:avLst/>
          </a:prstGeom>
          <a:ln>
            <a:solidFill>
              <a:schemeClr val="tx1"/>
            </a:solidFill>
          </a:ln>
        </p:spPr>
      </p:pic>
      <p:sp>
        <p:nvSpPr>
          <p:cNvPr id="8" name="TextBox 7">
            <a:extLst>
              <a:ext uri="{FF2B5EF4-FFF2-40B4-BE49-F238E27FC236}">
                <a16:creationId xmlns:a16="http://schemas.microsoft.com/office/drawing/2014/main" id="{3286408D-EEE9-4D7C-5C22-E943DB1A8498}"/>
              </a:ext>
            </a:extLst>
          </p:cNvPr>
          <p:cNvSpPr txBox="1"/>
          <p:nvPr/>
        </p:nvSpPr>
        <p:spPr>
          <a:xfrm>
            <a:off x="287056" y="1015963"/>
            <a:ext cx="5637184" cy="830997"/>
          </a:xfrm>
          <a:prstGeom prst="rect">
            <a:avLst/>
          </a:prstGeom>
          <a:noFill/>
        </p:spPr>
        <p:txBody>
          <a:bodyPr wrap="none" rtlCol="0">
            <a:spAutoFit/>
          </a:bodyPr>
          <a:lstStyle/>
          <a:p>
            <a:r>
              <a:rPr lang="en-US" sz="1200" dirty="0"/>
              <a:t>Cites truthful sources in the reference vector DB</a:t>
            </a:r>
          </a:p>
          <a:p>
            <a:r>
              <a:rPr lang="en-US" sz="1200" dirty="0"/>
              <a:t>Limited “temperature” to reduce hallucinations.</a:t>
            </a:r>
          </a:p>
          <a:p>
            <a:r>
              <a:rPr lang="en-US" sz="1200" dirty="0"/>
              <a:t>Specific to my lessons, html, pdf, docx, </a:t>
            </a:r>
            <a:r>
              <a:rPr lang="en-US" sz="1200" dirty="0" err="1"/>
              <a:t>png</a:t>
            </a:r>
            <a:r>
              <a:rPr lang="en-US" sz="1200" dirty="0"/>
              <a:t>, markdown, txt, jpg, and </a:t>
            </a:r>
            <a:r>
              <a:rPr lang="en-US" sz="1200" dirty="0" err="1"/>
              <a:t>json</a:t>
            </a:r>
            <a:r>
              <a:rPr lang="en-US" sz="1200" dirty="0"/>
              <a:t> files accepted </a:t>
            </a:r>
          </a:p>
          <a:p>
            <a:r>
              <a:rPr lang="en-US" sz="1200" dirty="0"/>
              <a:t>Information organized into “collections”/”lessons” for better retrieval  </a:t>
            </a:r>
          </a:p>
        </p:txBody>
      </p:sp>
      <p:sp>
        <p:nvSpPr>
          <p:cNvPr id="9" name="Oval 8">
            <a:extLst>
              <a:ext uri="{FF2B5EF4-FFF2-40B4-BE49-F238E27FC236}">
                <a16:creationId xmlns:a16="http://schemas.microsoft.com/office/drawing/2014/main" id="{C9A744A8-B907-A2E0-62A1-A54E999637AF}"/>
              </a:ext>
            </a:extLst>
          </p:cNvPr>
          <p:cNvSpPr/>
          <p:nvPr/>
        </p:nvSpPr>
        <p:spPr>
          <a:xfrm>
            <a:off x="2413000" y="4758267"/>
            <a:ext cx="1718733" cy="1862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EB0993-1829-30A2-1D15-F0C8B466A09A}"/>
              </a:ext>
            </a:extLst>
          </p:cNvPr>
          <p:cNvSpPr/>
          <p:nvPr/>
        </p:nvSpPr>
        <p:spPr>
          <a:xfrm>
            <a:off x="6027208" y="4284133"/>
            <a:ext cx="1718733" cy="1862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49FD7530-A798-9544-545A-2682666AB29F}"/>
              </a:ext>
            </a:extLst>
          </p:cNvPr>
          <p:cNvCxnSpPr>
            <a:cxnSpLocks/>
            <a:stCxn id="9" idx="0"/>
            <a:endCxn id="10" idx="4"/>
          </p:cNvCxnSpPr>
          <p:nvPr/>
        </p:nvCxnSpPr>
        <p:spPr>
          <a:xfrm rot="5400000" flipH="1" flipV="1">
            <a:off x="4935537" y="2807229"/>
            <a:ext cx="287868" cy="3614208"/>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9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68DC7-1C37-A549-ABB0-F0FE5203AFDF}"/>
              </a:ext>
            </a:extLst>
          </p:cNvPr>
          <p:cNvSpPr>
            <a:spLocks noGrp="1"/>
          </p:cNvSpPr>
          <p:nvPr>
            <p:ph type="dt" sz="half" idx="10"/>
          </p:nvPr>
        </p:nvSpPr>
        <p:spPr/>
        <p:txBody>
          <a:bodyPr/>
          <a:lstStyle/>
          <a:p>
            <a:fld id="{6700A58B-DD98-43D0-B791-721480A02982}" type="datetime1">
              <a:rPr lang="en-US" smtClean="0"/>
              <a:t>8/13/23</a:t>
            </a:fld>
            <a:endParaRPr lang="en-US"/>
          </a:p>
        </p:txBody>
      </p:sp>
      <p:sp>
        <p:nvSpPr>
          <p:cNvPr id="4" name="Slide Number Placeholder 3">
            <a:extLst>
              <a:ext uri="{FF2B5EF4-FFF2-40B4-BE49-F238E27FC236}">
                <a16:creationId xmlns:a16="http://schemas.microsoft.com/office/drawing/2014/main" id="{56420EEE-620B-4C40-B0DB-D99D18A09FCA}"/>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B4C075B6-C39D-C047-A3DF-AB57143AF96F}"/>
              </a:ext>
            </a:extLst>
          </p:cNvPr>
          <p:cNvSpPr>
            <a:spLocks noGrp="1"/>
          </p:cNvSpPr>
          <p:nvPr>
            <p:ph type="ftr" sz="quarter" idx="3"/>
          </p:nvPr>
        </p:nvSpPr>
        <p:spPr/>
        <p:txBody>
          <a:bodyPr/>
          <a:lstStyle/>
          <a:p>
            <a:r>
              <a:rPr lang="en-US"/>
              <a:t>Kwartler</a:t>
            </a:r>
            <a:endParaRPr lang="en-US" dirty="0"/>
          </a:p>
        </p:txBody>
      </p:sp>
      <p:cxnSp>
        <p:nvCxnSpPr>
          <p:cNvPr id="9" name="Straight Connector 8">
            <a:extLst>
              <a:ext uri="{FF2B5EF4-FFF2-40B4-BE49-F238E27FC236}">
                <a16:creationId xmlns:a16="http://schemas.microsoft.com/office/drawing/2014/main" id="{8B8FA975-A679-3A49-89FC-CD804AA071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C35ECE-502B-5246-8260-761ACF6C106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CAFCF3-7A56-A847-B71A-96662C7ED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351" y="1322057"/>
            <a:ext cx="6704286" cy="4482826"/>
          </a:xfrm>
          <a:prstGeom prst="rect">
            <a:avLst/>
          </a:prstGeom>
          <a:noFill/>
          <a:ln>
            <a:noFill/>
          </a:ln>
        </p:spPr>
      </p:pic>
      <p:sp>
        <p:nvSpPr>
          <p:cNvPr id="12" name="Title 2">
            <a:extLst>
              <a:ext uri="{FF2B5EF4-FFF2-40B4-BE49-F238E27FC236}">
                <a16:creationId xmlns:a16="http://schemas.microsoft.com/office/drawing/2014/main" id="{18419C86-7F85-7846-9D6A-7BD4E3B389D7}"/>
              </a:ext>
            </a:extLst>
          </p:cNvPr>
          <p:cNvSpPr>
            <a:spLocks noGrp="1"/>
          </p:cNvSpPr>
          <p:nvPr>
            <p:ph type="title"/>
          </p:nvPr>
        </p:nvSpPr>
        <p:spPr>
          <a:xfrm>
            <a:off x="157655" y="207471"/>
            <a:ext cx="8515350" cy="591477"/>
          </a:xfrm>
        </p:spPr>
        <p:txBody>
          <a:bodyPr/>
          <a:lstStyle/>
          <a:p>
            <a:r>
              <a:rPr lang="en-US" sz="2800" dirty="0"/>
              <a:t>Where do you observe NLP?  What about your research ideas?</a:t>
            </a:r>
          </a:p>
        </p:txBody>
      </p:sp>
    </p:spTree>
    <p:extLst>
      <p:ext uri="{BB962C8B-B14F-4D97-AF65-F5344CB8AC3E}">
        <p14:creationId xmlns:p14="http://schemas.microsoft.com/office/powerpoint/2010/main" val="167669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6</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3786744" y="1761218"/>
            <a:ext cx="3555075" cy="4526884"/>
          </a:xfrm>
          <a:prstGeom prst="rect">
            <a:avLst/>
          </a:prstGeom>
        </p:spPr>
      </p:pic>
      <p:grpSp>
        <p:nvGrpSpPr>
          <p:cNvPr id="13" name="Group 12">
            <a:extLst>
              <a:ext uri="{FF2B5EF4-FFF2-40B4-BE49-F238E27FC236}">
                <a16:creationId xmlns:a16="http://schemas.microsoft.com/office/drawing/2014/main" id="{08CA05E2-2944-491F-A12C-B00C4C8F0CCB}"/>
              </a:ext>
            </a:extLst>
          </p:cNvPr>
          <p:cNvGrpSpPr/>
          <p:nvPr/>
        </p:nvGrpSpPr>
        <p:grpSpPr>
          <a:xfrm>
            <a:off x="566858"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1531281"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8/13/23</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6</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7" name="Straight Connector 16">
            <a:extLst>
              <a:ext uri="{FF2B5EF4-FFF2-40B4-BE49-F238E27FC236}">
                <a16:creationId xmlns:a16="http://schemas.microsoft.com/office/drawing/2014/main" id="{8EB7CC7B-874D-BC40-9E81-381DD14B242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160F59-1038-3342-8B52-EF13AD807D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4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677115" y="1145577"/>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5342990" y="1487322"/>
            <a:ext cx="35724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11" name="Straight Connector 10">
            <a:extLst>
              <a:ext uri="{FF2B5EF4-FFF2-40B4-BE49-F238E27FC236}">
                <a16:creationId xmlns:a16="http://schemas.microsoft.com/office/drawing/2014/main" id="{37538B22-713D-3F4D-93DE-3EE4728282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BC0725-1CFD-BD4F-87DA-8A7FE11A8C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0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8/13/23</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092397"/>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175734"/>
            <a:ext cx="4029717" cy="3063241"/>
          </a:xfrm>
          <a:prstGeom prst="rect">
            <a:avLst/>
          </a:prstGeom>
          <a:noFill/>
          <a:ln>
            <a:noFill/>
          </a:ln>
        </p:spPr>
      </p:pic>
      <p:grpSp>
        <p:nvGrpSpPr>
          <p:cNvPr id="19" name="Group 18"/>
          <p:cNvGrpSpPr/>
          <p:nvPr/>
        </p:nvGrpSpPr>
        <p:grpSpPr>
          <a:xfrm>
            <a:off x="5400674" y="2043967"/>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598520"/>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593758"/>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070008"/>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425" y="6058578"/>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cxnSp>
        <p:nvCxnSpPr>
          <p:cNvPr id="22" name="Straight Connector 21">
            <a:extLst>
              <a:ext uri="{FF2B5EF4-FFF2-40B4-BE49-F238E27FC236}">
                <a16:creationId xmlns:a16="http://schemas.microsoft.com/office/drawing/2014/main" id="{CA9BAD7C-56C7-294A-8BE9-E1B6DACB3B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07D26C-CDF8-AB46-8581-E0C7F398944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1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8/13/23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551840"/>
            <a:ext cx="4422153" cy="37896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4810632"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122" y="1532378"/>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3879" y="3710183"/>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348" y="1551840"/>
            <a:ext cx="1591652" cy="1591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877ED5E-C32D-E148-8831-6F051ABD582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3B6583-FB40-294E-B9A8-A9733E0881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0601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2563</Words>
  <Application>Microsoft Macintosh PowerPoint</Application>
  <PresentationFormat>On-screen Show (4:3)</PresentationFormat>
  <Paragraphs>659</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 Unicode MS</vt:lpstr>
      <vt:lpstr>__Inter_20951f</vt:lpstr>
      <vt:lpstr>Arial</vt:lpstr>
      <vt:lpstr>Calibri</vt:lpstr>
      <vt:lpstr>Calibri Light</vt:lpstr>
      <vt:lpstr>Consolas</vt:lpstr>
      <vt:lpstr>inherit</vt:lpstr>
      <vt:lpstr>Lato</vt:lpstr>
      <vt:lpstr>1_Office Theme</vt:lpstr>
      <vt:lpstr>GSERM: Text Mining &amp; NLP TM Basics</vt:lpstr>
      <vt:lpstr>What is Text Mining?</vt:lpstr>
      <vt:lpstr>What is Text Mining?</vt:lpstr>
      <vt:lpstr>Where can NLP &amp; Text Mining be used?  Anywhere there are documents!</vt:lpstr>
      <vt:lpstr>Where do you observe NLP?  What about your research ideas?</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 Open ﻿ ﻿F_dealing_w_Strings.R </vt:lpstr>
      <vt:lpstr>What about misspelling?</vt:lpstr>
      <vt:lpstr>R packages to deal with misspelling</vt:lpstr>
      <vt:lpstr>R packages to deal with misspelling</vt:lpstr>
      <vt:lpstr>R packages to deal with misspelling</vt:lpstr>
      <vt:lpstr>Too much coffee! Open ﻿G_spellCheck_examples.R </vt:lpstr>
      <vt:lpstr>How about some additional strings?  Yippee!!</vt:lpstr>
      <vt:lpstr>Remember This?</vt:lpstr>
      <vt:lpstr>R for Cleaning Steps</vt:lpstr>
      <vt:lpstr>Bag of Words “Lebron James hit a tough shot.</vt:lpstr>
      <vt:lpstr>Library TM Functions</vt:lpstr>
      <vt:lpstr>Corpora Examples</vt:lpstr>
      <vt:lpstr>Library TM Functions</vt:lpstr>
      <vt:lpstr>Library TM Functions</vt:lpstr>
      <vt:lpstr>Library qdap Functions</vt:lpstr>
      <vt:lpstr>Custom Functions in this class</vt:lpstr>
      <vt:lpstr>Custom Functions in this class</vt:lpstr>
      <vt:lpstr>PowerPoint Presentation</vt:lpstr>
      <vt:lpstr>PowerPoint Presentation</vt:lpstr>
      <vt:lpstr>Nuances &amp; Inputs for Setting Up a TM Project</vt:lpstr>
      <vt:lpstr>Nuances &amp; Inputs for Setting Up a TM Project</vt:lpstr>
      <vt:lpstr>Bag of Words: TERM DOCUMENT MATRIX</vt:lpstr>
      <vt:lpstr>Bag of Words: DOCUMENT TERM MATRIX</vt:lpstr>
      <vt:lpstr>PowerPoint Presentation</vt:lpstr>
      <vt:lpstr>PowerPoint Presentation</vt:lpstr>
      <vt:lpstr>PowerPoint Presentation</vt:lpstr>
      <vt:lpstr>Lab/Homework  if applicable</vt:lpstr>
      <vt:lpstr>www.llmaid.com [beta]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GSERM: Text Mining &amp; NLP Intros</dc:title>
  <dc:creator>Kwartler, Edward</dc:creator>
  <cp:lastModifiedBy>Edward Kwartler</cp:lastModifiedBy>
  <cp:revision>11</cp:revision>
  <dcterms:created xsi:type="dcterms:W3CDTF">2021-01-10T18:44:47Z</dcterms:created>
  <dcterms:modified xsi:type="dcterms:W3CDTF">2023-08-14T02:42:18Z</dcterms:modified>
</cp:coreProperties>
</file>